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66" r:id="rId14"/>
    <p:sldId id="268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0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2/27/2017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2/27/2017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2/27/2017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2/27/2017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2/27/2017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2/27/2017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2/27/2017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2/27/2017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2/27/2017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2/27/2017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2/27/2017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2/27/2017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United States Congress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Officers of the Congress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The Senate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The House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Vice-President</a:t>
            </a:r>
          </a:p>
          <a:p>
            <a:pPr lvl="1"/>
            <a:r>
              <a:rPr lang="en-US" dirty="0" smtClean="0"/>
              <a:t>President Pro Tempore (usually the oldest member of the majority party) fills in when the VP isn’t there</a:t>
            </a:r>
          </a:p>
          <a:p>
            <a:r>
              <a:rPr lang="en-US" dirty="0" smtClean="0"/>
              <a:t>The Majority Leader</a:t>
            </a:r>
          </a:p>
          <a:p>
            <a:r>
              <a:rPr lang="en-US" dirty="0" smtClean="0"/>
              <a:t>The Majority Whip (focuses on keeping members of the party in line)</a:t>
            </a:r>
          </a:p>
          <a:p>
            <a:r>
              <a:rPr lang="en-US" dirty="0" smtClean="0"/>
              <a:t>The Minority Leader</a:t>
            </a:r>
          </a:p>
          <a:p>
            <a:r>
              <a:rPr lang="en-US" dirty="0" smtClean="0"/>
              <a:t>The Minority Whip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Speaker of the House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Majority Leader (Usually works the floor)</a:t>
            </a:r>
          </a:p>
          <a:p>
            <a:r>
              <a:rPr lang="en-US" dirty="0" smtClean="0"/>
              <a:t>The Majority Whip</a:t>
            </a:r>
          </a:p>
          <a:p>
            <a:r>
              <a:rPr lang="en-US" dirty="0" smtClean="0"/>
              <a:t>The Minority Leader</a:t>
            </a:r>
          </a:p>
          <a:p>
            <a:r>
              <a:rPr lang="en-US" dirty="0" smtClean="0"/>
              <a:t>The Minority Whip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Current House Leadership</a:t>
            </a:r>
            <a:endParaRPr lang="en-US" dirty="0"/>
          </a:p>
        </p:txBody>
      </p:sp>
      <p:pic>
        <p:nvPicPr>
          <p:cNvPr id="1026" name="Picture 2" descr="http://pixel.nymag.com/imgs/daily/intelligencer/2015/10/20/20-paul-ryan-1.w529.h3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599"/>
            <a:ext cx="3733800" cy="248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4.reutersmedia.net/resources/r/?m=02&amp;d=20150925&amp;t=2&amp;i=1082196653&amp;w=644&amp;fh=&amp;fw=&amp;ll=&amp;pl=&amp;sq=&amp;r=LYNXNPEB8O0P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836" y="1752600"/>
            <a:ext cx="3707055" cy="246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media.salon.com/2015/01/steve_scalise4-620x4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853" y="4464749"/>
            <a:ext cx="3601493" cy="239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54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Current Senate Leadership</a:t>
            </a:r>
            <a:endParaRPr lang="en-US" dirty="0"/>
          </a:p>
        </p:txBody>
      </p:sp>
      <p:pic>
        <p:nvPicPr>
          <p:cNvPr id="2052" name="Picture 4" descr="http://cdn.arstechnica.net/wp-content/uploads/2015/05/Screen-Shot-2015-05-07-at-1.33.05-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16123"/>
            <a:ext cx="3494171" cy="312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heunitedstates.io/images/congress/225x275/C0010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037" y="4114800"/>
            <a:ext cx="214312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Mike Pence official portrai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03" y="1407414"/>
            <a:ext cx="27432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417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Getting Elected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The Senate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The House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Can cost millions of dollars!</a:t>
            </a:r>
          </a:p>
          <a:p>
            <a:pPr lvl="1"/>
            <a:r>
              <a:rPr lang="en-US" dirty="0" smtClean="0"/>
              <a:t>Maryland (6-10 Million)</a:t>
            </a:r>
          </a:p>
          <a:p>
            <a:pPr lvl="1"/>
            <a:r>
              <a:rPr lang="en-US" dirty="0" smtClean="0"/>
              <a:t>New York (15 Million)</a:t>
            </a:r>
          </a:p>
          <a:p>
            <a:pPr lvl="1"/>
            <a:r>
              <a:rPr lang="en-US" dirty="0" smtClean="0"/>
              <a:t>California (20-30 Million)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Can be very competitive races…but raising money is easier, because people know who you are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Can be relatively cheap in non-competitive districts</a:t>
            </a:r>
          </a:p>
          <a:p>
            <a:pPr lvl="1"/>
            <a:r>
              <a:rPr lang="en-US" dirty="0" smtClean="0"/>
              <a:t>Because of gerrymandering, few quality candidates challenge incumbents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Fundraising is way harder!</a:t>
            </a:r>
          </a:p>
          <a:p>
            <a:pPr lvl="1"/>
            <a:r>
              <a:rPr lang="en-US" dirty="0" smtClean="0"/>
              <a:t>From the moment you are sworn in, you have to raise $6500 EVERY DAY for the next 2 years to protect your seat!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Powers of Congress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Some of the powers of Congress include the power to declare war, impose taxes, coin money, </a:t>
            </a:r>
            <a:r>
              <a:rPr lang="en-US" u="sng" smtClean="0"/>
              <a:t>regulate commerce and </a:t>
            </a:r>
            <a:r>
              <a:rPr lang="en-US" u="sng" dirty="0" smtClean="0"/>
              <a:t>establish post offices</a:t>
            </a:r>
          </a:p>
          <a:p>
            <a:endParaRPr lang="en-US" u="sng" dirty="0"/>
          </a:p>
          <a:p>
            <a:pPr marL="4114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en-US" b="1" i="1" u="sng" dirty="0" smtClean="0">
                <a:solidFill>
                  <a:srgbClr val="00B050"/>
                </a:solidFill>
              </a:rPr>
              <a:t>ADVICE </a:t>
            </a:r>
            <a:r>
              <a:rPr lang="en-US" b="1" i="1" u="sng" dirty="0">
                <a:solidFill>
                  <a:srgbClr val="00B050"/>
                </a:solidFill>
              </a:rPr>
              <a:t>AND CONSENT</a:t>
            </a:r>
            <a:r>
              <a:rPr lang="en-US" b="1" i="1" u="sng" dirty="0"/>
              <a:t>: the role of the Senate is to provide advice to the President and consent to nominations, appointments, and treaties</a:t>
            </a:r>
          </a:p>
          <a:p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32970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99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09166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Establishing a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Article I, Section I:  All legislative Powers herein granted shall be vested in a Congress of the United States, which shall consist of a Senate and a House of Representatives</a:t>
            </a:r>
          </a:p>
          <a:p>
            <a:endParaRPr lang="en-US" i="1" dirty="0" smtClean="0"/>
          </a:p>
          <a:p>
            <a:r>
              <a:rPr lang="en-US" dirty="0" smtClean="0"/>
              <a:t>Question: What kind of legislature is the U.S. Congress?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U.S. House of Representatives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435 members of the House who serve 2 year terms</a:t>
            </a:r>
          </a:p>
          <a:p>
            <a:pPr>
              <a:buNone/>
            </a:pPr>
            <a:endParaRPr lang="en-US" u="sng" dirty="0" smtClean="0"/>
          </a:p>
          <a:p>
            <a:r>
              <a:rPr lang="en-US" dirty="0" smtClean="0"/>
              <a:t>Each member represents a congressional district of about 650,000 people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U.S. Senate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100 members of the Senate who serve 6 year terms</a:t>
            </a:r>
          </a:p>
          <a:p>
            <a:endParaRPr lang="en-US" u="sng" dirty="0" smtClean="0"/>
          </a:p>
          <a:p>
            <a:r>
              <a:rPr lang="en-US" u="sng" dirty="0" smtClean="0"/>
              <a:t>2 senators from each state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Wisdom and Virtue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The Senate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The House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u="sng" dirty="0" smtClean="0"/>
              <a:t>Only 1/3 of the Senate can be reelected every two years</a:t>
            </a:r>
          </a:p>
          <a:p>
            <a:pPr lvl="1"/>
            <a:r>
              <a:rPr lang="en-US" dirty="0" smtClean="0"/>
              <a:t>It would take three elections over six years to fire the entire Senate!</a:t>
            </a:r>
          </a:p>
          <a:p>
            <a:pPr lvl="1"/>
            <a:r>
              <a:rPr lang="en-US" dirty="0" smtClean="0"/>
              <a:t>The Senate is designed to be a check on the passions of the House…where the wisdom of the nation lies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u="sng" dirty="0" smtClean="0"/>
              <a:t>All 435 members of the House must be reelected every two years</a:t>
            </a:r>
          </a:p>
          <a:p>
            <a:pPr lvl="1"/>
            <a:r>
              <a:rPr lang="en-US" dirty="0" smtClean="0"/>
              <a:t>If you don’t like your Congress throw these bums out!</a:t>
            </a:r>
          </a:p>
          <a:p>
            <a:pPr lvl="1"/>
            <a:r>
              <a:rPr lang="en-US" dirty="0" smtClean="0"/>
              <a:t>Because the House is closer to the people, they are subject to their passions and whims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Two Houses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The Senate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The House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u="sng" dirty="0" smtClean="0"/>
              <a:t>Must be 30 to serve in the Senate, live in your state, and be a citizen for 9 years</a:t>
            </a:r>
          </a:p>
          <a:p>
            <a:endParaRPr lang="en-US" u="sng" dirty="0" smtClean="0"/>
          </a:p>
          <a:p>
            <a:r>
              <a:rPr lang="en-US" dirty="0" smtClean="0"/>
              <a:t>Senators are seen as more prestigious and are more likely candidates to eventually run for president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Must be 25 to serve in the House, live in your district, and be a citizen for 7 years</a:t>
            </a:r>
          </a:p>
          <a:p>
            <a:endParaRPr lang="en-US" dirty="0" smtClean="0"/>
          </a:p>
          <a:p>
            <a:r>
              <a:rPr lang="en-US" dirty="0" smtClean="0"/>
              <a:t>House districts must be redrawn every 10 years, based on the Census</a:t>
            </a:r>
          </a:p>
          <a:p>
            <a:pPr lvl="1"/>
            <a:r>
              <a:rPr lang="en-US" dirty="0" smtClean="0"/>
              <a:t>The practice of redrawing a district to help a political party is called Gerrymandering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Officers of the Congress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The Senate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The House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u="sng" dirty="0" smtClean="0"/>
              <a:t>The Vice-President of the United States serves as the President of the Senate</a:t>
            </a:r>
          </a:p>
          <a:p>
            <a:pPr lvl="1"/>
            <a:r>
              <a:rPr lang="en-US" u="sng" dirty="0" smtClean="0"/>
              <a:t>The VP can only vote if the Senate is tied</a:t>
            </a:r>
          </a:p>
          <a:p>
            <a:pPr lvl="1"/>
            <a:endParaRPr lang="en-US" u="sng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u="sng" dirty="0" smtClean="0"/>
              <a:t>The House is led by the Speaker of the House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enerally the senior member of the party with the most seats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Political Terminology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political party with the most members in either the House or the Senate is called the </a:t>
            </a:r>
            <a:r>
              <a:rPr lang="en-US" i="1" dirty="0" smtClean="0"/>
              <a:t>majority party</a:t>
            </a:r>
          </a:p>
          <a:p>
            <a:r>
              <a:rPr lang="en-US" dirty="0" smtClean="0"/>
              <a:t>The other political party is called the </a:t>
            </a:r>
            <a:r>
              <a:rPr lang="en-US" i="1" dirty="0" smtClean="0"/>
              <a:t>minority party</a:t>
            </a:r>
          </a:p>
          <a:p>
            <a:endParaRPr lang="en-US" dirty="0" smtClean="0"/>
          </a:p>
          <a:p>
            <a:r>
              <a:rPr lang="en-US" dirty="0" smtClean="0"/>
              <a:t>In the Senate, the day to day work is led by the Majority Leader</a:t>
            </a:r>
          </a:p>
          <a:p>
            <a:r>
              <a:rPr lang="en-US" dirty="0" smtClean="0"/>
              <a:t>The Speaker of the House sets the agenda in the House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3057</TotalTime>
  <Words>672</Words>
  <Application>Microsoft Office PowerPoint</Application>
  <PresentationFormat>On-screen Show (4:3)</PresentationFormat>
  <Paragraphs>88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Consolas</vt:lpstr>
      <vt:lpstr>Corbel</vt:lpstr>
      <vt:lpstr>Wingdings</vt:lpstr>
      <vt:lpstr>Wingdings 2</vt:lpstr>
      <vt:lpstr>Wingdings 3</vt:lpstr>
      <vt:lpstr>Default Theme</vt:lpstr>
      <vt:lpstr>The United States Congress</vt:lpstr>
      <vt:lpstr>PowerPoint Presentation</vt:lpstr>
      <vt:lpstr>Establishing a Congress</vt:lpstr>
      <vt:lpstr>U.S. House of Representatives</vt:lpstr>
      <vt:lpstr>U.S. Senate</vt:lpstr>
      <vt:lpstr>Wisdom and Virtue</vt:lpstr>
      <vt:lpstr>The Two Houses</vt:lpstr>
      <vt:lpstr>The Officers of the Congress</vt:lpstr>
      <vt:lpstr>Political Terminology</vt:lpstr>
      <vt:lpstr>The Officers of the Congress</vt:lpstr>
      <vt:lpstr>Current House Leadership</vt:lpstr>
      <vt:lpstr>Current Senate Leadership</vt:lpstr>
      <vt:lpstr>Getting Elected</vt:lpstr>
      <vt:lpstr>Powers of Congress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United States Congress</dc:title>
  <dc:creator>Lawrence Ashley Staten</dc:creator>
  <cp:lastModifiedBy>Lawrence Staten</cp:lastModifiedBy>
  <cp:revision>23</cp:revision>
  <dcterms:created xsi:type="dcterms:W3CDTF">2012-02-12T20:41:30Z</dcterms:created>
  <dcterms:modified xsi:type="dcterms:W3CDTF">2017-02-27T20:14:00Z</dcterms:modified>
</cp:coreProperties>
</file>